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10"/>
  </p:notesMasterIdLst>
  <p:sldIdLst>
    <p:sldId id="256" r:id="rId2"/>
    <p:sldId id="261" r:id="rId3"/>
    <p:sldId id="258" r:id="rId4"/>
    <p:sldId id="264" r:id="rId5"/>
    <p:sldId id="265" r:id="rId6"/>
    <p:sldId id="266" r:id="rId7"/>
    <p:sldId id="262" r:id="rId8"/>
    <p:sldId id="263"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50B1BEF-0A0A-D207-F774-E5BEDBC9D49B}" v="46" dt="2018-10-21T10:43:22.645"/>
    <p1510:client id="{6CD20C13-278C-9E41-9AB1-100507459E15}" v="6" dt="2018-10-20T21:59:31.308"/>
    <p1510:client id="{D94EEE35-6A34-867E-F7FD-B4CA20D76B9A}" v="16" dt="2018-10-21T16:16:25.195"/>
    <p1510:client id="{3E985A4C-F617-70FA-0071-86349C47DA30}" v="7" dt="2018-10-21T01:37:14.290"/>
    <p1510:client id="{EEEAE1D9-E3C9-4054-9BF4-9EE7349CC8A2}" v="239" dt="2018-10-21T15:17:25.881"/>
    <p1510:client id="{51A67320-9968-4014-9658-B2E7196E6F2E}" v="538" dt="2018-10-21T16:17:21.656"/>
    <p1510:client id="{C37FEDD3-160A-430C-8BEE-A9D1DEDCF4C4}" v="461" dt="2018-10-21T15:34:49.762"/>
    <p1510:client id="{39304241-E3FB-D11F-EBFB-3A051603F35E}" v="56" dt="2018-10-21T16:03:33.26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5" Type="http://schemas.microsoft.com/office/2015/10/relationships/revisionInfo" Target="revisionInfo.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8F3B558-D7D7-4432-B190-C4FE0BB3E009}" type="datetimeFigureOut">
              <a:rPr lang="en-US"/>
              <a:t>10/22/2018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0405DC-EACD-4F2C-A196-77C80D52B814}" type="slidenum">
              <a:rPr lang="en-US"/>
              <a:t>‹#›</a:t>
            </a:fld>
            <a:endParaRPr lang="en-US"/>
          </a:p>
        </p:txBody>
      </p:sp>
    </p:spTree>
    <p:extLst>
      <p:ext uri="{BB962C8B-B14F-4D97-AF65-F5344CB8AC3E}">
        <p14:creationId xmlns:p14="http://schemas.microsoft.com/office/powerpoint/2010/main" val="645112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is how long it takes to plan and execute missions to analyze near earth objects (NEOs)</a:t>
            </a:r>
          </a:p>
          <a:p>
            <a:endParaRPr lang="en-US">
              <a:cs typeface="Calibri"/>
            </a:endParaRPr>
          </a:p>
        </p:txBody>
      </p:sp>
      <p:sp>
        <p:nvSpPr>
          <p:cNvPr id="4" name="Slide Number Placeholder 3"/>
          <p:cNvSpPr>
            <a:spLocks noGrp="1"/>
          </p:cNvSpPr>
          <p:nvPr>
            <p:ph type="sldNum" sz="quarter" idx="5"/>
          </p:nvPr>
        </p:nvSpPr>
        <p:spPr/>
        <p:txBody>
          <a:bodyPr/>
          <a:lstStyle/>
          <a:p>
            <a:fld id="{220405DC-EACD-4F2C-A196-77C80D52B814}" type="slidenum">
              <a:rPr lang="en-US"/>
              <a:t>2</a:t>
            </a:fld>
            <a:endParaRPr lang="en-US"/>
          </a:p>
        </p:txBody>
      </p:sp>
    </p:spTree>
    <p:extLst>
      <p:ext uri="{BB962C8B-B14F-4D97-AF65-F5344CB8AC3E}">
        <p14:creationId xmlns:p14="http://schemas.microsoft.com/office/powerpoint/2010/main" val="22646463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Akdeniz University</a:t>
            </a:r>
            <a:r>
              <a:rPr lang="en-US">
                <a:cs typeface="Calibri"/>
              </a:rPr>
              <a:t> Turkey</a:t>
            </a:r>
          </a:p>
          <a:p>
            <a:r>
              <a:rPr lang="en-US">
                <a:cs typeface="Calibri"/>
              </a:rPr>
              <a:t>Highlights objects moving across multiple images and using the MILD technique. A-track solves for potential NEO's objects and then uses Astrometry to identify there location in the sky.</a:t>
            </a:r>
          </a:p>
          <a:p>
            <a:r>
              <a:rPr lang="en-US">
                <a:cs typeface="Calibri"/>
              </a:rPr>
              <a:t>There is an additional library used by A-track to find these solutions, however not all inputs will result in solutions.</a:t>
            </a:r>
          </a:p>
          <a:p>
            <a:endParaRPr lang="en-US">
              <a:cs typeface="Calibri"/>
            </a:endParaRPr>
          </a:p>
        </p:txBody>
      </p:sp>
      <p:sp>
        <p:nvSpPr>
          <p:cNvPr id="4" name="Slide Number Placeholder 3"/>
          <p:cNvSpPr>
            <a:spLocks noGrp="1"/>
          </p:cNvSpPr>
          <p:nvPr>
            <p:ph type="sldNum" sz="quarter" idx="5"/>
          </p:nvPr>
        </p:nvSpPr>
        <p:spPr/>
        <p:txBody>
          <a:bodyPr/>
          <a:lstStyle/>
          <a:p>
            <a:fld id="{220405DC-EACD-4F2C-A196-77C80D52B814}" type="slidenum">
              <a:rPr lang="en-US"/>
              <a:t>4</a:t>
            </a:fld>
            <a:endParaRPr lang="en-US"/>
          </a:p>
        </p:txBody>
      </p:sp>
    </p:spTree>
    <p:extLst>
      <p:ext uri="{BB962C8B-B14F-4D97-AF65-F5344CB8AC3E}">
        <p14:creationId xmlns:p14="http://schemas.microsoft.com/office/powerpoint/2010/main" val="28740284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Akdeniz University</a:t>
            </a:r>
            <a:r>
              <a:rPr lang="en-US">
                <a:cs typeface="Calibri"/>
              </a:rPr>
              <a:t> Turkey</a:t>
            </a:r>
          </a:p>
          <a:p>
            <a:r>
              <a:rPr lang="en-US">
                <a:cs typeface="Calibri"/>
              </a:rPr>
              <a:t>Input-data was taken from Sept 7th of 2018-RC, a day after its close encounter with earth</a:t>
            </a:r>
          </a:p>
          <a:p>
            <a:r>
              <a:rPr lang="en-US">
                <a:cs typeface="Calibri"/>
              </a:rPr>
              <a:t>Highlights objects moving across multiple images and using the MILD technique. A-track solves for potential NEO's objects and then uses Astrometry to identify there location in the sky.</a:t>
            </a:r>
          </a:p>
          <a:p>
            <a:r>
              <a:rPr lang="en-US">
                <a:cs typeface="Calibri"/>
              </a:rPr>
              <a:t>There is an additional library used by A-track to find these solutions, however not all inputs will result in solutions.</a:t>
            </a:r>
          </a:p>
          <a:p>
            <a:endParaRPr lang="en-US">
              <a:cs typeface="Calibri"/>
            </a:endParaRPr>
          </a:p>
        </p:txBody>
      </p:sp>
      <p:sp>
        <p:nvSpPr>
          <p:cNvPr id="4" name="Slide Number Placeholder 3"/>
          <p:cNvSpPr>
            <a:spLocks noGrp="1"/>
          </p:cNvSpPr>
          <p:nvPr>
            <p:ph type="sldNum" sz="quarter" idx="5"/>
          </p:nvPr>
        </p:nvSpPr>
        <p:spPr/>
        <p:txBody>
          <a:bodyPr/>
          <a:lstStyle/>
          <a:p>
            <a:fld id="{220405DC-EACD-4F2C-A196-77C80D52B814}" type="slidenum">
              <a:rPr lang="en-US"/>
              <a:t>5</a:t>
            </a:fld>
            <a:endParaRPr lang="en-US"/>
          </a:p>
        </p:txBody>
      </p:sp>
    </p:spTree>
    <p:extLst>
      <p:ext uri="{BB962C8B-B14F-4D97-AF65-F5344CB8AC3E}">
        <p14:creationId xmlns:p14="http://schemas.microsoft.com/office/powerpoint/2010/main" val="20373361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lnSpc>
                <a:spcPct val="90000"/>
              </a:lnSpc>
              <a:spcBef>
                <a:spcPts val="1000"/>
              </a:spcBef>
              <a:buChar char="•"/>
            </a:pPr>
            <a:r>
              <a:rPr lang="en-US"/>
              <a:t>Do asteroids have a gravitational field?</a:t>
            </a:r>
          </a:p>
          <a:p>
            <a:pPr marL="228600" indent="-228600">
              <a:lnSpc>
                <a:spcPct val="90000"/>
              </a:lnSpc>
              <a:spcBef>
                <a:spcPts val="1000"/>
              </a:spcBef>
              <a:buChar char="•"/>
            </a:pPr>
            <a:r>
              <a:rPr lang="en-US"/>
              <a:t>Yes asteroids have gravitational fields but are very weak. However over a of few million years these small asteroids combine together to form large masses of bodies that are turned into planets. Every planet that you see or know used to be an asteroid at some point during its evolution.</a:t>
            </a:r>
            <a:endParaRPr lang="en-US">
              <a:cs typeface="Calibri"/>
            </a:endParaRPr>
          </a:p>
          <a:p>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220405DC-EACD-4F2C-A196-77C80D52B814}" type="slidenum">
              <a:rPr lang="en-US"/>
              <a:t>7</a:t>
            </a:fld>
            <a:endParaRPr lang="en-US"/>
          </a:p>
        </p:txBody>
      </p:sp>
    </p:spTree>
    <p:extLst>
      <p:ext uri="{BB962C8B-B14F-4D97-AF65-F5344CB8AC3E}">
        <p14:creationId xmlns:p14="http://schemas.microsoft.com/office/powerpoint/2010/main" val="21962049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10/22/2018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81662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10/22/2018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8071128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10/22/2018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1233835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10/22/2018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1604635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10/22/2018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40424115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10/22/2018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6129990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10/22/2018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41810047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10/22/2018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4414945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10/22/2018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0199674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10/22/2018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6158507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10/22/2018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441254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10/22/2018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1752199325"/>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4" name="Picture 4" descr="A view of the earth from space&#10;&#10;Description generated with high confidence">
            <a:extLst>
              <a:ext uri="{FF2B5EF4-FFF2-40B4-BE49-F238E27FC236}">
                <a16:creationId xmlns:a16="http://schemas.microsoft.com/office/drawing/2014/main" id="{63F764CB-11C3-462D-BD07-15B4EB94C51E}"/>
              </a:ext>
            </a:extLst>
          </p:cNvPr>
          <p:cNvPicPr>
            <a:picLocks noChangeAspect="1"/>
          </p:cNvPicPr>
          <p:nvPr/>
        </p:nvPicPr>
        <p:blipFill rotWithShape="1">
          <a:blip r:embed="rId2">
            <a:alphaModFix amt="50000"/>
            <a:extLst/>
          </a:blip>
          <a:srcRect r="2667"/>
          <a:stretch/>
        </p:blipFill>
        <p:spPr>
          <a:xfrm>
            <a:off x="20" y="1"/>
            <a:ext cx="12191980" cy="6857999"/>
          </a:xfrm>
          <a:prstGeom prst="rect">
            <a:avLst/>
          </a:prstGeom>
        </p:spPr>
      </p:pic>
      <p:sp>
        <p:nvSpPr>
          <p:cNvPr id="2" name="Title 1"/>
          <p:cNvSpPr>
            <a:spLocks noGrp="1"/>
          </p:cNvSpPr>
          <p:nvPr>
            <p:ph type="ctrTitle"/>
          </p:nvPr>
        </p:nvSpPr>
        <p:spPr>
          <a:xfrm>
            <a:off x="814552" y="1516499"/>
            <a:ext cx="10549758" cy="929829"/>
          </a:xfrm>
        </p:spPr>
        <p:txBody>
          <a:bodyPr>
            <a:normAutofit/>
          </a:bodyPr>
          <a:lstStyle/>
          <a:p>
            <a:r>
              <a:rPr lang="en-US">
                <a:solidFill>
                  <a:srgbClr val="FFFFFF"/>
                </a:solidFill>
                <a:cs typeface="Calibri Light"/>
              </a:rPr>
              <a:t>Near Earth Object Analysis Rovers</a:t>
            </a:r>
            <a:endParaRPr lang="en-US">
              <a:solidFill>
                <a:srgbClr val="FFFFFF"/>
              </a:solidFill>
            </a:endParaRPr>
          </a:p>
        </p:txBody>
      </p:sp>
      <p:sp>
        <p:nvSpPr>
          <p:cNvPr id="3" name="Subtitle 2"/>
          <p:cNvSpPr>
            <a:spLocks noGrp="1"/>
          </p:cNvSpPr>
          <p:nvPr>
            <p:ph type="subTitle" idx="1"/>
          </p:nvPr>
        </p:nvSpPr>
        <p:spPr>
          <a:xfrm>
            <a:off x="1563415" y="2924439"/>
            <a:ext cx="9052035" cy="875050"/>
          </a:xfrm>
        </p:spPr>
        <p:txBody>
          <a:bodyPr vert="horz" lIns="91440" tIns="45720" rIns="91440" bIns="45720" rtlCol="0" anchor="t">
            <a:normAutofit/>
          </a:bodyPr>
          <a:lstStyle/>
          <a:p>
            <a:r>
              <a:rPr lang="en-US" sz="4800">
                <a:solidFill>
                  <a:srgbClr val="FFFFFF"/>
                </a:solidFill>
                <a:cs typeface="Calibri"/>
              </a:rPr>
              <a:t>ROMULUS</a:t>
            </a:r>
            <a:endParaRPr lang="en-US" sz="4800">
              <a:solidFill>
                <a:srgbClr val="FFFFFF"/>
              </a:solidFill>
            </a:endParaRPr>
          </a:p>
        </p:txBody>
      </p:sp>
      <p:sp>
        <p:nvSpPr>
          <p:cNvPr id="5" name="TextBox 4">
            <a:extLst>
              <a:ext uri="{FF2B5EF4-FFF2-40B4-BE49-F238E27FC236}">
                <a16:creationId xmlns:a16="http://schemas.microsoft.com/office/drawing/2014/main" id="{BD3FE943-B5EE-4FC2-A5B5-8F5C3F6F9969}"/>
              </a:ext>
            </a:extLst>
          </p:cNvPr>
          <p:cNvSpPr txBox="1"/>
          <p:nvPr/>
        </p:nvSpPr>
        <p:spPr>
          <a:xfrm>
            <a:off x="814551" y="4848741"/>
            <a:ext cx="3572579" cy="1077218"/>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200" err="1">
                <a:latin typeface="Arial"/>
                <a:cs typeface="Arial"/>
              </a:rPr>
              <a:t>Tazeen</a:t>
            </a:r>
            <a:r>
              <a:rPr lang="en-US" sz="3200">
                <a:latin typeface="Arial"/>
                <a:cs typeface="Arial"/>
              </a:rPr>
              <a:t> </a:t>
            </a:r>
            <a:r>
              <a:rPr lang="en-US" sz="3200" err="1">
                <a:latin typeface="Arial"/>
                <a:cs typeface="Arial"/>
              </a:rPr>
              <a:t>Ajmeri</a:t>
            </a:r>
            <a:endParaRPr lang="en-US" sz="3200">
              <a:cs typeface="Calibri"/>
            </a:endParaRPr>
          </a:p>
          <a:p>
            <a:pPr algn="ctr"/>
            <a:r>
              <a:rPr lang="en-US" sz="3200">
                <a:latin typeface="Arial"/>
                <a:cs typeface="Arial"/>
              </a:rPr>
              <a:t>Rome Ramos</a:t>
            </a:r>
          </a:p>
        </p:txBody>
      </p:sp>
      <p:sp>
        <p:nvSpPr>
          <p:cNvPr id="7" name="TextBox 6">
            <a:extLst>
              <a:ext uri="{FF2B5EF4-FFF2-40B4-BE49-F238E27FC236}">
                <a16:creationId xmlns:a16="http://schemas.microsoft.com/office/drawing/2014/main" id="{60DF4E09-EB1F-4252-940A-6C1F5E9AD229}"/>
              </a:ext>
            </a:extLst>
          </p:cNvPr>
          <p:cNvSpPr txBox="1"/>
          <p:nvPr/>
        </p:nvSpPr>
        <p:spPr>
          <a:xfrm>
            <a:off x="7129580" y="4860472"/>
            <a:ext cx="4702627" cy="1077218"/>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200"/>
              <a:t>Daniel </a:t>
            </a:r>
            <a:r>
              <a:rPr lang="en-US" sz="3200" err="1"/>
              <a:t>Tchorni</a:t>
            </a:r>
            <a:endParaRPr lang="en-US" sz="3200">
              <a:cs typeface="Calibri"/>
            </a:endParaRPr>
          </a:p>
          <a:p>
            <a:pPr algn="ctr"/>
            <a:r>
              <a:rPr lang="en-US" sz="3200"/>
              <a:t>Bharat </a:t>
            </a:r>
            <a:r>
              <a:rPr lang="en-US" sz="3200" err="1"/>
              <a:t>Shamsukha</a:t>
            </a:r>
            <a:endParaRPr lang="en-US" sz="3200">
              <a:cs typeface="Calibri"/>
            </a:endParaRPr>
          </a:p>
        </p:txBody>
      </p:sp>
    </p:spTree>
    <p:extLst>
      <p:ext uri="{BB962C8B-B14F-4D97-AF65-F5344CB8AC3E}">
        <p14:creationId xmlns:p14="http://schemas.microsoft.com/office/powerpoint/2010/main" val="109857222"/>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pic>
        <p:nvPicPr>
          <p:cNvPr id="7" name="Picture 4">
            <a:extLst>
              <a:ext uri="{FF2B5EF4-FFF2-40B4-BE49-F238E27FC236}">
                <a16:creationId xmlns:a16="http://schemas.microsoft.com/office/drawing/2014/main" id="{9F38A5C0-E12E-4226-8606-D68C67210110}"/>
              </a:ext>
            </a:extLst>
          </p:cNvPr>
          <p:cNvPicPr>
            <a:picLocks noChangeAspect="1"/>
          </p:cNvPicPr>
          <p:nvPr/>
        </p:nvPicPr>
        <p:blipFill rotWithShape="1">
          <a:blip r:embed="rId3">
            <a:extLst/>
          </a:blip>
          <a:srcRect l="13577" r="37230"/>
          <a:stretch/>
        </p:blipFill>
        <p:spPr>
          <a:xfrm>
            <a:off x="6185051" y="10"/>
            <a:ext cx="5997632" cy="6857990"/>
          </a:xfrm>
          <a:custGeom>
            <a:avLst/>
            <a:gdLst>
              <a:gd name="connsiteX0" fmla="*/ 0 w 5997632"/>
              <a:gd name="connsiteY0" fmla="*/ 0 h 6858000"/>
              <a:gd name="connsiteX1" fmla="*/ 5997632 w 5997632"/>
              <a:gd name="connsiteY1" fmla="*/ 0 h 6858000"/>
              <a:gd name="connsiteX2" fmla="*/ 5997632 w 5997632"/>
              <a:gd name="connsiteY2" fmla="*/ 6858000 h 6858000"/>
              <a:gd name="connsiteX3" fmla="*/ 3178693 w 599763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997632" h="6858000">
                <a:moveTo>
                  <a:pt x="0" y="0"/>
                </a:moveTo>
                <a:lnTo>
                  <a:pt x="5997632" y="0"/>
                </a:lnTo>
                <a:lnTo>
                  <a:pt x="5997632" y="6858000"/>
                </a:lnTo>
                <a:lnTo>
                  <a:pt x="3178693" y="6858000"/>
                </a:lnTo>
                <a:close/>
              </a:path>
            </a:pathLst>
          </a:custGeom>
        </p:spPr>
      </p:pic>
      <p:pic>
        <p:nvPicPr>
          <p:cNvPr id="3" name="Picture 3" descr="A picture containing window&#10;&#10;Description generated with high confidence">
            <a:extLst>
              <a:ext uri="{FF2B5EF4-FFF2-40B4-BE49-F238E27FC236}">
                <a16:creationId xmlns:a16="http://schemas.microsoft.com/office/drawing/2014/main" id="{65EEE1CC-AFCD-4948-BE07-D295425BAAB0}"/>
              </a:ext>
            </a:extLst>
          </p:cNvPr>
          <p:cNvPicPr>
            <a:picLocks noChangeAspect="1"/>
          </p:cNvPicPr>
          <p:nvPr/>
        </p:nvPicPr>
        <p:blipFill rotWithShape="1">
          <a:blip r:embed="rId4"/>
          <a:srcRect r="11021" b="-1"/>
          <a:stretch/>
        </p:blipFill>
        <p:spPr>
          <a:xfrm>
            <a:off x="-68036" y="10"/>
            <a:ext cx="9528790" cy="6857990"/>
          </a:xfrm>
          <a:custGeom>
            <a:avLst/>
            <a:gdLst>
              <a:gd name="connsiteX0" fmla="*/ 0 w 9141744"/>
              <a:gd name="connsiteY0" fmla="*/ 0 h 6863485"/>
              <a:gd name="connsiteX1" fmla="*/ 5963051 w 9141744"/>
              <a:gd name="connsiteY1" fmla="*/ 0 h 6863485"/>
              <a:gd name="connsiteX2" fmla="*/ 9141744 w 9141744"/>
              <a:gd name="connsiteY2" fmla="*/ 6863485 h 6863485"/>
              <a:gd name="connsiteX3" fmla="*/ 0 w 9141744"/>
              <a:gd name="connsiteY3" fmla="*/ 6863485 h 6863485"/>
              <a:gd name="connsiteX4" fmla="*/ 0 w 9141744"/>
              <a:gd name="connsiteY4" fmla="*/ 0 h 6863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1744" h="6863485">
                <a:moveTo>
                  <a:pt x="0" y="0"/>
                </a:moveTo>
                <a:lnTo>
                  <a:pt x="5963051" y="0"/>
                </a:lnTo>
                <a:lnTo>
                  <a:pt x="9141744" y="6863485"/>
                </a:lnTo>
                <a:lnTo>
                  <a:pt x="0" y="6863485"/>
                </a:lnTo>
                <a:lnTo>
                  <a:pt x="0" y="0"/>
                </a:lnTo>
                <a:close/>
              </a:path>
            </a:pathLst>
          </a:custGeom>
        </p:spPr>
      </p:pic>
      <p:sp>
        <p:nvSpPr>
          <p:cNvPr id="9" name="Content Placeholder 8">
            <a:extLst>
              <a:ext uri="{FF2B5EF4-FFF2-40B4-BE49-F238E27FC236}">
                <a16:creationId xmlns:a16="http://schemas.microsoft.com/office/drawing/2014/main" id="{97D0BE2B-C13D-4C5C-8970-D18B704022F1}"/>
              </a:ext>
            </a:extLst>
          </p:cNvPr>
          <p:cNvSpPr>
            <a:spLocks noGrp="1"/>
          </p:cNvSpPr>
          <p:nvPr>
            <p:ph idx="1"/>
          </p:nvPr>
        </p:nvSpPr>
        <p:spPr>
          <a:xfrm>
            <a:off x="855432" y="3632091"/>
            <a:ext cx="5040853" cy="2001267"/>
          </a:xfr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t">
            <a:normAutofit/>
          </a:bodyPr>
          <a:lstStyle/>
          <a:p>
            <a:pPr marL="0" indent="0">
              <a:buNone/>
            </a:pPr>
            <a:r>
              <a:rPr lang="en-US" sz="2400" b="1">
                <a:solidFill>
                  <a:schemeClr val="bg1"/>
                </a:solidFill>
                <a:cs typeface="Calibri"/>
              </a:rPr>
              <a:t>Executing Missions to Analyze NEOs:</a:t>
            </a:r>
          </a:p>
          <a:p>
            <a:pPr marL="0" indent="0">
              <a:buNone/>
            </a:pPr>
            <a:r>
              <a:rPr lang="en-US" sz="2400">
                <a:solidFill>
                  <a:schemeClr val="bg1"/>
                </a:solidFill>
                <a:cs typeface="Calibri"/>
              </a:rPr>
              <a:t>- Are very time consuming</a:t>
            </a:r>
          </a:p>
          <a:p>
            <a:pPr marL="0" indent="0">
              <a:buNone/>
            </a:pPr>
            <a:r>
              <a:rPr lang="en-US" sz="2400">
                <a:solidFill>
                  <a:schemeClr val="bg1"/>
                </a:solidFill>
                <a:cs typeface="Calibri"/>
              </a:rPr>
              <a:t>- Cost a lot of money</a:t>
            </a:r>
            <a:endParaRPr lang="en-US">
              <a:solidFill>
                <a:schemeClr val="bg1"/>
              </a:solidFill>
              <a:cs typeface="Calibri"/>
            </a:endParaRPr>
          </a:p>
          <a:p>
            <a:pPr marL="0" indent="0">
              <a:buNone/>
            </a:pPr>
            <a:r>
              <a:rPr lang="en-US" sz="2400">
                <a:solidFill>
                  <a:schemeClr val="bg1"/>
                </a:solidFill>
                <a:cs typeface="Calibri"/>
              </a:rPr>
              <a:t>- Require large amounts of energy</a:t>
            </a:r>
          </a:p>
        </p:txBody>
      </p:sp>
      <p:sp>
        <p:nvSpPr>
          <p:cNvPr id="4" name="TextBox 3">
            <a:extLst>
              <a:ext uri="{FF2B5EF4-FFF2-40B4-BE49-F238E27FC236}">
                <a16:creationId xmlns:a16="http://schemas.microsoft.com/office/drawing/2014/main" id="{393BB3E7-4809-43FD-9584-81692A59CD2F}"/>
              </a:ext>
            </a:extLst>
          </p:cNvPr>
          <p:cNvSpPr txBox="1"/>
          <p:nvPr/>
        </p:nvSpPr>
        <p:spPr>
          <a:xfrm>
            <a:off x="342900" y="220436"/>
            <a:ext cx="5219699" cy="830997"/>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800"/>
              <a:t>The Problem</a:t>
            </a:r>
          </a:p>
        </p:txBody>
      </p:sp>
    </p:spTree>
    <p:extLst>
      <p:ext uri="{BB962C8B-B14F-4D97-AF65-F5344CB8AC3E}">
        <p14:creationId xmlns:p14="http://schemas.microsoft.com/office/powerpoint/2010/main" val="1272745777"/>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4">
            <a:extLst>
              <a:ext uri="{FF2B5EF4-FFF2-40B4-BE49-F238E27FC236}">
                <a16:creationId xmlns:a16="http://schemas.microsoft.com/office/drawing/2014/main" id="{2859C352-D6C8-41B5-A01C-46742C08DDA9}"/>
              </a:ext>
            </a:extLst>
          </p:cNvPr>
          <p:cNvPicPr>
            <a:picLocks noChangeAspect="1"/>
          </p:cNvPicPr>
          <p:nvPr/>
        </p:nvPicPr>
        <p:blipFill rotWithShape="1">
          <a:blip r:embed="rId2">
            <a:alphaModFix amt="35000"/>
          </a:blip>
          <a:srcRect/>
          <a:stretch/>
        </p:blipFill>
        <p:spPr>
          <a:xfrm>
            <a:off x="20" y="10"/>
            <a:ext cx="12191980" cy="6857990"/>
          </a:xfrm>
          <a:prstGeom prst="rect">
            <a:avLst/>
          </a:prstGeom>
        </p:spPr>
      </p:pic>
      <p:sp>
        <p:nvSpPr>
          <p:cNvPr id="2" name="Title 1">
            <a:extLst>
              <a:ext uri="{FF2B5EF4-FFF2-40B4-BE49-F238E27FC236}">
                <a16:creationId xmlns:a16="http://schemas.microsoft.com/office/drawing/2014/main" id="{F59BF17F-576B-476E-A15B-9862A4633BC0}"/>
              </a:ext>
            </a:extLst>
          </p:cNvPr>
          <p:cNvSpPr>
            <a:spLocks noGrp="1"/>
          </p:cNvSpPr>
          <p:nvPr>
            <p:ph type="title"/>
          </p:nvPr>
        </p:nvSpPr>
        <p:spPr/>
        <p:txBody>
          <a:bodyPr>
            <a:normAutofit/>
          </a:bodyPr>
          <a:lstStyle/>
          <a:p>
            <a:r>
              <a:rPr lang="en-US">
                <a:solidFill>
                  <a:srgbClr val="FFFFFF"/>
                </a:solidFill>
                <a:cs typeface="Calibri Light"/>
              </a:rPr>
              <a:t>The Solution? Romulus!</a:t>
            </a:r>
            <a:endParaRPr lang="en-US">
              <a:solidFill>
                <a:srgbClr val="FFFFFF"/>
              </a:solidFill>
            </a:endParaRPr>
          </a:p>
        </p:txBody>
      </p:sp>
      <p:sp>
        <p:nvSpPr>
          <p:cNvPr id="9" name="Content Placeholder 8">
            <a:extLst>
              <a:ext uri="{FF2B5EF4-FFF2-40B4-BE49-F238E27FC236}">
                <a16:creationId xmlns:a16="http://schemas.microsoft.com/office/drawing/2014/main" id="{6D2D4F5E-DAA9-4DBE-B9EB-65BF62EE897A}"/>
              </a:ext>
            </a:extLst>
          </p:cNvPr>
          <p:cNvSpPr>
            <a:spLocks noGrp="1"/>
          </p:cNvSpPr>
          <p:nvPr>
            <p:ph idx="1"/>
          </p:nvPr>
        </p:nvSpPr>
        <p:spPr/>
        <p:txBody>
          <a:bodyPr vert="horz" lIns="91440" tIns="45720" rIns="91440" bIns="45720" rtlCol="0" anchor="t">
            <a:normAutofit/>
          </a:bodyPr>
          <a:lstStyle/>
          <a:p>
            <a:r>
              <a:rPr lang="en-US">
                <a:solidFill>
                  <a:srgbClr val="FFFFFF"/>
                </a:solidFill>
                <a:cs typeface="Calibri"/>
              </a:rPr>
              <a:t>A team specializing in analyzing NEOs by rovers</a:t>
            </a:r>
          </a:p>
          <a:p>
            <a:r>
              <a:rPr lang="en-US">
                <a:solidFill>
                  <a:srgbClr val="FFFFFF"/>
                </a:solidFill>
                <a:cs typeface="Calibri"/>
              </a:rPr>
              <a:t>Our goal is trying to land a small rovers on an incoming NEOs </a:t>
            </a:r>
          </a:p>
          <a:p>
            <a:endParaRPr lang="en-US">
              <a:solidFill>
                <a:srgbClr val="FFFFFF"/>
              </a:solidFill>
              <a:cs typeface="Calibri"/>
            </a:endParaRPr>
          </a:p>
          <a:p>
            <a:endParaRPr lang="en-US">
              <a:solidFill>
                <a:srgbClr val="FFFFFF"/>
              </a:solidFill>
              <a:cs typeface="Calibri"/>
            </a:endParaRPr>
          </a:p>
        </p:txBody>
      </p:sp>
    </p:spTree>
    <p:extLst>
      <p:ext uri="{BB962C8B-B14F-4D97-AF65-F5344CB8AC3E}">
        <p14:creationId xmlns:p14="http://schemas.microsoft.com/office/powerpoint/2010/main" val="3361426135"/>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4" descr="A view of the earth from space&#10;&#10;Description generated with high confidence">
            <a:extLst>
              <a:ext uri="{FF2B5EF4-FFF2-40B4-BE49-F238E27FC236}">
                <a16:creationId xmlns:a16="http://schemas.microsoft.com/office/drawing/2014/main" id="{8F78AE09-8ADC-4B02-A2EA-AE55D3C13F79}"/>
              </a:ext>
            </a:extLst>
          </p:cNvPr>
          <p:cNvPicPr>
            <a:picLocks noChangeAspect="1"/>
          </p:cNvPicPr>
          <p:nvPr/>
        </p:nvPicPr>
        <p:blipFill rotWithShape="1">
          <a:blip r:embed="rId3">
            <a:extLst/>
          </a:blip>
          <a:srcRect r="2703"/>
          <a:stretch/>
        </p:blipFill>
        <p:spPr>
          <a:xfrm>
            <a:off x="1" y="10"/>
            <a:ext cx="11862435" cy="6857990"/>
          </a:xfrm>
          <a:custGeom>
            <a:avLst/>
            <a:gdLst>
              <a:gd name="connsiteX0" fmla="*/ 0 w 11862435"/>
              <a:gd name="connsiteY0" fmla="*/ 0 h 6858000"/>
              <a:gd name="connsiteX1" fmla="*/ 2537458 w 11862435"/>
              <a:gd name="connsiteY1" fmla="*/ 0 h 6858000"/>
              <a:gd name="connsiteX2" fmla="*/ 3074669 w 11862435"/>
              <a:gd name="connsiteY2" fmla="*/ 0 h 6858000"/>
              <a:gd name="connsiteX3" fmla="*/ 3784383 w 11862435"/>
              <a:gd name="connsiteY3" fmla="*/ 0 h 6858000"/>
              <a:gd name="connsiteX4" fmla="*/ 8686282 w 11862435"/>
              <a:gd name="connsiteY4" fmla="*/ 0 h 6858000"/>
              <a:gd name="connsiteX5" fmla="*/ 11862435 w 11862435"/>
              <a:gd name="connsiteY5" fmla="*/ 6857999 h 6858000"/>
              <a:gd name="connsiteX6" fmla="*/ 5896483 w 11862435"/>
              <a:gd name="connsiteY6" fmla="*/ 6857999 h 6858000"/>
              <a:gd name="connsiteX7" fmla="*/ 5896483 w 11862435"/>
              <a:gd name="connsiteY7" fmla="*/ 6858000 h 6858000"/>
              <a:gd name="connsiteX8" fmla="*/ 3074669 w 11862435"/>
              <a:gd name="connsiteY8" fmla="*/ 6858000 h 6858000"/>
              <a:gd name="connsiteX9" fmla="*/ 2537458 w 11862435"/>
              <a:gd name="connsiteY9" fmla="*/ 6858000 h 6858000"/>
              <a:gd name="connsiteX10" fmla="*/ 0 w 11862435"/>
              <a:gd name="connsiteY1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62435" h="6858000">
                <a:moveTo>
                  <a:pt x="0" y="0"/>
                </a:moveTo>
                <a:lnTo>
                  <a:pt x="2537458" y="0"/>
                </a:lnTo>
                <a:lnTo>
                  <a:pt x="3074669" y="0"/>
                </a:lnTo>
                <a:lnTo>
                  <a:pt x="3784383" y="0"/>
                </a:lnTo>
                <a:lnTo>
                  <a:pt x="8686282" y="0"/>
                </a:lnTo>
                <a:lnTo>
                  <a:pt x="11862435" y="6857999"/>
                </a:lnTo>
                <a:lnTo>
                  <a:pt x="5896483" y="6857999"/>
                </a:lnTo>
                <a:lnTo>
                  <a:pt x="5896483" y="6858000"/>
                </a:lnTo>
                <a:lnTo>
                  <a:pt x="3074669" y="6858000"/>
                </a:lnTo>
                <a:lnTo>
                  <a:pt x="2537458" y="6858000"/>
                </a:lnTo>
                <a:lnTo>
                  <a:pt x="0" y="6858000"/>
                </a:lnTo>
                <a:close/>
              </a:path>
            </a:pathLst>
          </a:custGeom>
        </p:spPr>
      </p:pic>
      <p:sp>
        <p:nvSpPr>
          <p:cNvPr id="4" name="TextBox 3">
            <a:extLst>
              <a:ext uri="{FF2B5EF4-FFF2-40B4-BE49-F238E27FC236}">
                <a16:creationId xmlns:a16="http://schemas.microsoft.com/office/drawing/2014/main" id="{EB28DF9B-5E51-4C9C-A8B4-3C700D1B2608}"/>
              </a:ext>
            </a:extLst>
          </p:cNvPr>
          <p:cNvSpPr txBox="1"/>
          <p:nvPr/>
        </p:nvSpPr>
        <p:spPr>
          <a:xfrm>
            <a:off x="378940" y="1207160"/>
            <a:ext cx="3690551" cy="40011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solidFill>
                  <a:srgbClr val="FFFFFF"/>
                </a:solidFill>
              </a:rPr>
              <a:t>Automated Solution: A-Track</a:t>
            </a:r>
            <a:r>
              <a:rPr lang="en-US" sz="2000">
                <a:solidFill>
                  <a:srgbClr val="FFFFFF"/>
                </a:solidFill>
                <a:cs typeface="Calibri"/>
              </a:rPr>
              <a:t> </a:t>
            </a:r>
          </a:p>
        </p:txBody>
      </p:sp>
      <p:sp>
        <p:nvSpPr>
          <p:cNvPr id="5" name="TextBox 4">
            <a:extLst>
              <a:ext uri="{FF2B5EF4-FFF2-40B4-BE49-F238E27FC236}">
                <a16:creationId xmlns:a16="http://schemas.microsoft.com/office/drawing/2014/main" id="{0C10FCB1-E5D1-40FF-9CA9-A1AE7D96D556}"/>
              </a:ext>
            </a:extLst>
          </p:cNvPr>
          <p:cNvSpPr txBox="1"/>
          <p:nvPr/>
        </p:nvSpPr>
        <p:spPr>
          <a:xfrm>
            <a:off x="39129" y="172995"/>
            <a:ext cx="4885037" cy="59507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200">
                <a:cs typeface="Calibri"/>
              </a:rPr>
              <a:t>Finding Near Earth Objects</a:t>
            </a:r>
          </a:p>
        </p:txBody>
      </p:sp>
      <p:pic>
        <p:nvPicPr>
          <p:cNvPr id="7" name="Picture 8" descr="A close up of a map&#10;&#10;Description generated with high confidence">
            <a:extLst>
              <a:ext uri="{FF2B5EF4-FFF2-40B4-BE49-F238E27FC236}">
                <a16:creationId xmlns:a16="http://schemas.microsoft.com/office/drawing/2014/main" id="{B713348D-A22E-4478-9C80-322DD6DCA35D}"/>
              </a:ext>
            </a:extLst>
          </p:cNvPr>
          <p:cNvPicPr>
            <a:picLocks noChangeAspect="1"/>
          </p:cNvPicPr>
          <p:nvPr/>
        </p:nvPicPr>
        <p:blipFill>
          <a:blip r:embed="rId4"/>
          <a:stretch>
            <a:fillRect/>
          </a:stretch>
        </p:blipFill>
        <p:spPr>
          <a:xfrm>
            <a:off x="4920049" y="1116227"/>
            <a:ext cx="6367847" cy="5068329"/>
          </a:xfrm>
          <a:prstGeom prst="rect">
            <a:avLst/>
          </a:prstGeom>
        </p:spPr>
      </p:pic>
      <p:sp>
        <p:nvSpPr>
          <p:cNvPr id="11" name="TextBox 10">
            <a:extLst>
              <a:ext uri="{FF2B5EF4-FFF2-40B4-BE49-F238E27FC236}">
                <a16:creationId xmlns:a16="http://schemas.microsoft.com/office/drawing/2014/main" id="{7BB8FD8D-156F-4D84-8242-4DBA867E7C20}"/>
              </a:ext>
            </a:extLst>
          </p:cNvPr>
          <p:cNvSpPr txBox="1"/>
          <p:nvPr/>
        </p:nvSpPr>
        <p:spPr>
          <a:xfrm>
            <a:off x="378940" y="1855890"/>
            <a:ext cx="3690551" cy="1631216"/>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a:solidFill>
                  <a:srgbClr val="FFFFFF"/>
                </a:solidFill>
              </a:rPr>
              <a:t>Methods</a:t>
            </a:r>
            <a:r>
              <a:rPr lang="en-US" sz="2000">
                <a:solidFill>
                  <a:srgbClr val="FFFFFF"/>
                </a:solidFill>
                <a:cs typeface="Calibri"/>
              </a:rPr>
              <a:t>: </a:t>
            </a:r>
            <a:r>
              <a:rPr lang="en-US" sz="2000" i="1">
                <a:solidFill>
                  <a:srgbClr val="FFFFFF"/>
                </a:solidFill>
                <a:cs typeface="Calibri"/>
              </a:rPr>
              <a:t>MILD</a:t>
            </a:r>
            <a:r>
              <a:rPr lang="en-US" sz="2000">
                <a:solidFill>
                  <a:srgbClr val="FFFFFF"/>
                </a:solidFill>
                <a:cs typeface="Calibri"/>
              </a:rPr>
              <a:t> </a:t>
            </a:r>
          </a:p>
          <a:p>
            <a:r>
              <a:rPr lang="en-US" sz="2000">
                <a:solidFill>
                  <a:srgbClr val="FFFFFF"/>
                </a:solidFill>
                <a:cs typeface="Calibri"/>
              </a:rPr>
              <a:t>- </a:t>
            </a:r>
            <a:r>
              <a:rPr lang="en-US" sz="2000" u="sng">
                <a:solidFill>
                  <a:srgbClr val="FFFFFF"/>
                </a:solidFill>
                <a:cs typeface="Calibri"/>
              </a:rPr>
              <a:t>M</a:t>
            </a:r>
            <a:r>
              <a:rPr lang="en-US" sz="2000">
                <a:solidFill>
                  <a:srgbClr val="FFFFFF"/>
                </a:solidFill>
                <a:cs typeface="Calibri"/>
              </a:rPr>
              <a:t>ultiple</a:t>
            </a:r>
          </a:p>
          <a:p>
            <a:r>
              <a:rPr lang="en-US" sz="2000">
                <a:solidFill>
                  <a:srgbClr val="FFFFFF"/>
                </a:solidFill>
                <a:cs typeface="Calibri"/>
              </a:rPr>
              <a:t>- </a:t>
            </a:r>
            <a:r>
              <a:rPr lang="en-US" sz="2000" u="sng">
                <a:solidFill>
                  <a:srgbClr val="FFFFFF"/>
                </a:solidFill>
                <a:cs typeface="Calibri"/>
              </a:rPr>
              <a:t>I</a:t>
            </a:r>
            <a:r>
              <a:rPr lang="en-US" sz="2000">
                <a:solidFill>
                  <a:srgbClr val="FFFFFF"/>
                </a:solidFill>
                <a:cs typeface="Calibri"/>
              </a:rPr>
              <a:t>mage</a:t>
            </a:r>
          </a:p>
          <a:p>
            <a:r>
              <a:rPr lang="en-US" sz="2000">
                <a:solidFill>
                  <a:srgbClr val="FFFFFF"/>
                </a:solidFill>
                <a:cs typeface="Calibri"/>
              </a:rPr>
              <a:t>- </a:t>
            </a:r>
            <a:r>
              <a:rPr lang="en-US" sz="2000" u="sng">
                <a:solidFill>
                  <a:srgbClr val="FFFFFF"/>
                </a:solidFill>
                <a:cs typeface="Calibri"/>
              </a:rPr>
              <a:t>L</a:t>
            </a:r>
            <a:r>
              <a:rPr lang="en-US" sz="2000">
                <a:solidFill>
                  <a:srgbClr val="FFFFFF"/>
                </a:solidFill>
                <a:cs typeface="Calibri"/>
              </a:rPr>
              <a:t>ine</a:t>
            </a:r>
          </a:p>
          <a:p>
            <a:r>
              <a:rPr lang="en-US" sz="2000">
                <a:solidFill>
                  <a:srgbClr val="FFFFFF"/>
                </a:solidFill>
                <a:cs typeface="Calibri"/>
              </a:rPr>
              <a:t>- </a:t>
            </a:r>
            <a:r>
              <a:rPr lang="en-US" sz="2000" u="sng">
                <a:solidFill>
                  <a:srgbClr val="FFFFFF"/>
                </a:solidFill>
                <a:cs typeface="Calibri"/>
              </a:rPr>
              <a:t>D</a:t>
            </a:r>
            <a:r>
              <a:rPr lang="en-US" sz="2000">
                <a:solidFill>
                  <a:srgbClr val="FFFFFF"/>
                </a:solidFill>
                <a:cs typeface="Calibri"/>
              </a:rPr>
              <a:t>etection</a:t>
            </a:r>
          </a:p>
        </p:txBody>
      </p:sp>
      <p:sp>
        <p:nvSpPr>
          <p:cNvPr id="12" name="TextBox 11">
            <a:extLst>
              <a:ext uri="{FF2B5EF4-FFF2-40B4-BE49-F238E27FC236}">
                <a16:creationId xmlns:a16="http://schemas.microsoft.com/office/drawing/2014/main" id="{362981BD-CB80-4BAE-B855-9544609C9E13}"/>
              </a:ext>
            </a:extLst>
          </p:cNvPr>
          <p:cNvSpPr txBox="1"/>
          <p:nvPr/>
        </p:nvSpPr>
        <p:spPr>
          <a:xfrm>
            <a:off x="4847967" y="6335214"/>
            <a:ext cx="7119548" cy="52322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b="1">
                <a:solidFill>
                  <a:srgbClr val="FFFFFF"/>
                </a:solidFill>
              </a:rPr>
              <a:t>Fig 2: </a:t>
            </a:r>
            <a:r>
              <a:rPr lang="en-US" sz="1400">
                <a:solidFill>
                  <a:srgbClr val="FFFFFF"/>
                </a:solidFill>
              </a:rPr>
              <a:t>Atay, T., Kaplan, M., </a:t>
            </a:r>
            <a:r>
              <a:rPr lang="en-US" sz="1400" err="1">
                <a:solidFill>
                  <a:srgbClr val="FFFFFF"/>
                </a:solidFill>
              </a:rPr>
              <a:t>Kilic</a:t>
            </a:r>
            <a:r>
              <a:rPr lang="en-US" sz="1400">
                <a:solidFill>
                  <a:srgbClr val="FFFFFF"/>
                </a:solidFill>
              </a:rPr>
              <a:t>, Y., </a:t>
            </a:r>
            <a:r>
              <a:rPr lang="en-US" sz="1400" err="1">
                <a:solidFill>
                  <a:srgbClr val="FFFFFF"/>
                </a:solidFill>
              </a:rPr>
              <a:t>Karapinar</a:t>
            </a:r>
            <a:r>
              <a:rPr lang="en-US" sz="1400">
                <a:solidFill>
                  <a:srgbClr val="FFFFFF"/>
                </a:solidFill>
              </a:rPr>
              <a:t>, N., 2016, </a:t>
            </a:r>
            <a:r>
              <a:rPr lang="en-US" sz="1400" i="1">
                <a:solidFill>
                  <a:srgbClr val="FFFFFF"/>
                </a:solidFill>
              </a:rPr>
              <a:t>A-Track: A new approach for detection of moving objects in FITS images</a:t>
            </a:r>
            <a:r>
              <a:rPr lang="en-US" sz="1400">
                <a:solidFill>
                  <a:srgbClr val="FFFFFF"/>
                </a:solidFill>
              </a:rPr>
              <a:t>, </a:t>
            </a:r>
            <a:r>
              <a:rPr lang="en-US" sz="1400" b="1">
                <a:solidFill>
                  <a:srgbClr val="FFFFFF"/>
                </a:solidFill>
              </a:rPr>
              <a:t>Computer Physics Communications</a:t>
            </a:r>
            <a:r>
              <a:rPr lang="en-US" sz="1400">
                <a:solidFill>
                  <a:srgbClr val="FFFFFF"/>
                </a:solidFill>
              </a:rPr>
              <a:t>, Volume 207, p. 524-530</a:t>
            </a:r>
            <a:r>
              <a:rPr lang="en-US" sz="1400">
                <a:solidFill>
                  <a:srgbClr val="FFFFFF"/>
                </a:solidFill>
                <a:cs typeface="Calibri"/>
              </a:rPr>
              <a:t>.</a:t>
            </a:r>
          </a:p>
        </p:txBody>
      </p:sp>
    </p:spTree>
    <p:extLst>
      <p:ext uri="{BB962C8B-B14F-4D97-AF65-F5344CB8AC3E}">
        <p14:creationId xmlns:p14="http://schemas.microsoft.com/office/powerpoint/2010/main" val="34503116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4" descr="A view of the earth from space&#10;&#10;Description generated with high confidence">
            <a:extLst>
              <a:ext uri="{FF2B5EF4-FFF2-40B4-BE49-F238E27FC236}">
                <a16:creationId xmlns:a16="http://schemas.microsoft.com/office/drawing/2014/main" id="{8F78AE09-8ADC-4B02-A2EA-AE55D3C13F79}"/>
              </a:ext>
            </a:extLst>
          </p:cNvPr>
          <p:cNvPicPr>
            <a:picLocks noChangeAspect="1"/>
          </p:cNvPicPr>
          <p:nvPr/>
        </p:nvPicPr>
        <p:blipFill rotWithShape="1">
          <a:blip r:embed="rId3">
            <a:extLst/>
          </a:blip>
          <a:srcRect r="2703"/>
          <a:stretch/>
        </p:blipFill>
        <p:spPr>
          <a:xfrm>
            <a:off x="1" y="10"/>
            <a:ext cx="11862435" cy="6857990"/>
          </a:xfrm>
          <a:custGeom>
            <a:avLst/>
            <a:gdLst>
              <a:gd name="connsiteX0" fmla="*/ 0 w 11862435"/>
              <a:gd name="connsiteY0" fmla="*/ 0 h 6858000"/>
              <a:gd name="connsiteX1" fmla="*/ 2537458 w 11862435"/>
              <a:gd name="connsiteY1" fmla="*/ 0 h 6858000"/>
              <a:gd name="connsiteX2" fmla="*/ 3074669 w 11862435"/>
              <a:gd name="connsiteY2" fmla="*/ 0 h 6858000"/>
              <a:gd name="connsiteX3" fmla="*/ 3784383 w 11862435"/>
              <a:gd name="connsiteY3" fmla="*/ 0 h 6858000"/>
              <a:gd name="connsiteX4" fmla="*/ 8686282 w 11862435"/>
              <a:gd name="connsiteY4" fmla="*/ 0 h 6858000"/>
              <a:gd name="connsiteX5" fmla="*/ 11862435 w 11862435"/>
              <a:gd name="connsiteY5" fmla="*/ 6857999 h 6858000"/>
              <a:gd name="connsiteX6" fmla="*/ 5896483 w 11862435"/>
              <a:gd name="connsiteY6" fmla="*/ 6857999 h 6858000"/>
              <a:gd name="connsiteX7" fmla="*/ 5896483 w 11862435"/>
              <a:gd name="connsiteY7" fmla="*/ 6858000 h 6858000"/>
              <a:gd name="connsiteX8" fmla="*/ 3074669 w 11862435"/>
              <a:gd name="connsiteY8" fmla="*/ 6858000 h 6858000"/>
              <a:gd name="connsiteX9" fmla="*/ 2537458 w 11862435"/>
              <a:gd name="connsiteY9" fmla="*/ 6858000 h 6858000"/>
              <a:gd name="connsiteX10" fmla="*/ 0 w 11862435"/>
              <a:gd name="connsiteY1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62435" h="6858000">
                <a:moveTo>
                  <a:pt x="0" y="0"/>
                </a:moveTo>
                <a:lnTo>
                  <a:pt x="2537458" y="0"/>
                </a:lnTo>
                <a:lnTo>
                  <a:pt x="3074669" y="0"/>
                </a:lnTo>
                <a:lnTo>
                  <a:pt x="3784383" y="0"/>
                </a:lnTo>
                <a:lnTo>
                  <a:pt x="8686282" y="0"/>
                </a:lnTo>
                <a:lnTo>
                  <a:pt x="11862435" y="6857999"/>
                </a:lnTo>
                <a:lnTo>
                  <a:pt x="5896483" y="6857999"/>
                </a:lnTo>
                <a:lnTo>
                  <a:pt x="5896483" y="6858000"/>
                </a:lnTo>
                <a:lnTo>
                  <a:pt x="3074669" y="6858000"/>
                </a:lnTo>
                <a:lnTo>
                  <a:pt x="2537458" y="6858000"/>
                </a:lnTo>
                <a:lnTo>
                  <a:pt x="0" y="6858000"/>
                </a:lnTo>
                <a:close/>
              </a:path>
            </a:pathLst>
          </a:custGeom>
        </p:spPr>
      </p:pic>
      <p:sp>
        <p:nvSpPr>
          <p:cNvPr id="5" name="TextBox 4">
            <a:extLst>
              <a:ext uri="{FF2B5EF4-FFF2-40B4-BE49-F238E27FC236}">
                <a16:creationId xmlns:a16="http://schemas.microsoft.com/office/drawing/2014/main" id="{0C10FCB1-E5D1-40FF-9CA9-A1AE7D96D556}"/>
              </a:ext>
            </a:extLst>
          </p:cNvPr>
          <p:cNvSpPr txBox="1"/>
          <p:nvPr/>
        </p:nvSpPr>
        <p:spPr>
          <a:xfrm>
            <a:off x="39129" y="172995"/>
            <a:ext cx="4885037" cy="59507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200">
                <a:solidFill>
                  <a:srgbClr val="FFFFFF"/>
                </a:solidFill>
                <a:cs typeface="Calibri"/>
              </a:rPr>
              <a:t>Some Results... </a:t>
            </a:r>
            <a:endParaRPr lang="en-US">
              <a:solidFill>
                <a:srgbClr val="FFFFFF"/>
              </a:solidFill>
            </a:endParaRPr>
          </a:p>
        </p:txBody>
      </p:sp>
      <p:pic>
        <p:nvPicPr>
          <p:cNvPr id="20" name="Picture 20" descr="A picture containing road, outdoor&#10;&#10;Description generated with high confidence">
            <a:extLst>
              <a:ext uri="{FF2B5EF4-FFF2-40B4-BE49-F238E27FC236}">
                <a16:creationId xmlns:a16="http://schemas.microsoft.com/office/drawing/2014/main" id="{CEF34241-AFBF-4673-9E11-07FC4A4E9D82}"/>
              </a:ext>
            </a:extLst>
          </p:cNvPr>
          <p:cNvPicPr>
            <a:picLocks noChangeAspect="1"/>
          </p:cNvPicPr>
          <p:nvPr/>
        </p:nvPicPr>
        <p:blipFill rotWithShape="1">
          <a:blip r:embed="rId4"/>
          <a:srcRect l="21888" r="24893" b="32782"/>
          <a:stretch/>
        </p:blipFill>
        <p:spPr>
          <a:xfrm>
            <a:off x="178676" y="834482"/>
            <a:ext cx="5923811" cy="5859219"/>
          </a:xfrm>
          <a:prstGeom prst="rect">
            <a:avLst/>
          </a:prstGeom>
        </p:spPr>
      </p:pic>
      <p:pic>
        <p:nvPicPr>
          <p:cNvPr id="22" name="Picture 22" descr="A picture containing green, rain&#10;&#10;Description generated with high confidence">
            <a:extLst>
              <a:ext uri="{FF2B5EF4-FFF2-40B4-BE49-F238E27FC236}">
                <a16:creationId xmlns:a16="http://schemas.microsoft.com/office/drawing/2014/main" id="{8A589BED-F67E-4AFB-8015-BCFFFD18FC98}"/>
              </a:ext>
            </a:extLst>
          </p:cNvPr>
          <p:cNvPicPr>
            <a:picLocks noChangeAspect="1"/>
          </p:cNvPicPr>
          <p:nvPr/>
        </p:nvPicPr>
        <p:blipFill rotWithShape="1">
          <a:blip r:embed="rId5"/>
          <a:srcRect l="22785" r="28059" b="32507"/>
          <a:stretch/>
        </p:blipFill>
        <p:spPr>
          <a:xfrm>
            <a:off x="6366642" y="834482"/>
            <a:ext cx="5503154" cy="5859201"/>
          </a:xfrm>
          <a:prstGeom prst="rect">
            <a:avLst/>
          </a:prstGeom>
        </p:spPr>
      </p:pic>
    </p:spTree>
    <p:extLst>
      <p:ext uri="{BB962C8B-B14F-4D97-AF65-F5344CB8AC3E}">
        <p14:creationId xmlns:p14="http://schemas.microsoft.com/office/powerpoint/2010/main" val="30870697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2">
            <a:extLst/>
          </a:blip>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0AD7E4-BCC2-479E-B482-1F42302CFE24}"/>
              </a:ext>
            </a:extLst>
          </p:cNvPr>
          <p:cNvSpPr>
            <a:spLocks noGrp="1"/>
          </p:cNvSpPr>
          <p:nvPr>
            <p:ph type="title"/>
          </p:nvPr>
        </p:nvSpPr>
        <p:spPr>
          <a:xfrm>
            <a:off x="838200" y="365125"/>
            <a:ext cx="10515600" cy="637647"/>
          </a:xfrm>
        </p:spPr>
        <p:txBody>
          <a:bodyPr>
            <a:normAutofit fontScale="90000"/>
          </a:bodyPr>
          <a:lstStyle/>
          <a:p>
            <a:pPr algn="ctr"/>
            <a:r>
              <a:rPr lang="en-US">
                <a:cs typeface="Calibri Light"/>
              </a:rPr>
              <a:t>Introduction to Analysis of NEO Trajectories</a:t>
            </a:r>
          </a:p>
        </p:txBody>
      </p:sp>
      <p:pic>
        <p:nvPicPr>
          <p:cNvPr id="4" name="Picture 4" descr="A screenshot of a cell phone&#10;&#10;Description generated with very high confidence">
            <a:extLst>
              <a:ext uri="{FF2B5EF4-FFF2-40B4-BE49-F238E27FC236}">
                <a16:creationId xmlns:a16="http://schemas.microsoft.com/office/drawing/2014/main" id="{B88C2D93-50C1-413F-BC7F-2FD4DD43B0E7}"/>
              </a:ext>
            </a:extLst>
          </p:cNvPr>
          <p:cNvPicPr>
            <a:picLocks noGrp="1" noChangeAspect="1"/>
          </p:cNvPicPr>
          <p:nvPr>
            <p:ph idx="1"/>
          </p:nvPr>
        </p:nvPicPr>
        <p:blipFill>
          <a:blip r:embed="rId3"/>
          <a:stretch>
            <a:fillRect/>
          </a:stretch>
        </p:blipFill>
        <p:spPr>
          <a:xfrm>
            <a:off x="1465888" y="1195160"/>
            <a:ext cx="9258713" cy="5273600"/>
          </a:xfrm>
          <a:prstGeom prst="rect">
            <a:avLst/>
          </a:prstGeom>
        </p:spPr>
      </p:pic>
    </p:spTree>
    <p:extLst>
      <p:ext uri="{BB962C8B-B14F-4D97-AF65-F5344CB8AC3E}">
        <p14:creationId xmlns:p14="http://schemas.microsoft.com/office/powerpoint/2010/main" val="25785213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4">
            <a:extLst>
              <a:ext uri="{FF2B5EF4-FFF2-40B4-BE49-F238E27FC236}">
                <a16:creationId xmlns:a16="http://schemas.microsoft.com/office/drawing/2014/main" id="{4EF9C2BF-2628-4B4F-9CCF-F6F5FF5ADF20}"/>
              </a:ext>
            </a:extLst>
          </p:cNvPr>
          <p:cNvPicPr>
            <a:picLocks noChangeAspect="1"/>
          </p:cNvPicPr>
          <p:nvPr/>
        </p:nvPicPr>
        <p:blipFill rotWithShape="1">
          <a:blip r:embed="rId3">
            <a:alphaModFix amt="35000"/>
          </a:blip>
          <a:srcRect/>
          <a:stretch/>
        </p:blipFill>
        <p:spPr>
          <a:xfrm>
            <a:off x="20" y="10"/>
            <a:ext cx="12191980" cy="6857990"/>
          </a:xfrm>
          <a:prstGeom prst="rect">
            <a:avLst/>
          </a:prstGeom>
        </p:spPr>
      </p:pic>
      <p:sp>
        <p:nvSpPr>
          <p:cNvPr id="2" name="Title 1">
            <a:extLst>
              <a:ext uri="{FF2B5EF4-FFF2-40B4-BE49-F238E27FC236}">
                <a16:creationId xmlns:a16="http://schemas.microsoft.com/office/drawing/2014/main" id="{DA6AAE98-7EE6-4069-8146-FF67CBB0BBAA}"/>
              </a:ext>
            </a:extLst>
          </p:cNvPr>
          <p:cNvSpPr>
            <a:spLocks noGrp="1"/>
          </p:cNvSpPr>
          <p:nvPr>
            <p:ph type="title"/>
          </p:nvPr>
        </p:nvSpPr>
        <p:spPr/>
        <p:txBody>
          <a:bodyPr>
            <a:normAutofit/>
          </a:bodyPr>
          <a:lstStyle/>
          <a:p>
            <a:r>
              <a:rPr lang="en-US">
                <a:solidFill>
                  <a:srgbClr val="FFFFFF"/>
                </a:solidFill>
                <a:cs typeface="Calibri Light"/>
              </a:rPr>
              <a:t>Impact and Why?</a:t>
            </a:r>
            <a:endParaRPr lang="en-US">
              <a:solidFill>
                <a:srgbClr val="FFFFFF"/>
              </a:solidFill>
            </a:endParaRPr>
          </a:p>
        </p:txBody>
      </p:sp>
      <p:sp>
        <p:nvSpPr>
          <p:cNvPr id="9" name="Content Placeholder 8">
            <a:extLst>
              <a:ext uri="{FF2B5EF4-FFF2-40B4-BE49-F238E27FC236}">
                <a16:creationId xmlns:a16="http://schemas.microsoft.com/office/drawing/2014/main" id="{A534CE6E-4111-45A9-A436-1E3BECF977DE}"/>
              </a:ext>
            </a:extLst>
          </p:cNvPr>
          <p:cNvSpPr>
            <a:spLocks noGrp="1"/>
          </p:cNvSpPr>
          <p:nvPr>
            <p:ph idx="1"/>
          </p:nvPr>
        </p:nvSpPr>
        <p:spPr/>
        <p:txBody>
          <a:bodyPr vert="horz" lIns="91440" tIns="45720" rIns="91440" bIns="45720" rtlCol="0" anchor="ctr">
            <a:normAutofit/>
          </a:bodyPr>
          <a:lstStyle/>
          <a:p>
            <a:pPr>
              <a:lnSpc>
                <a:spcPct val="150000"/>
              </a:lnSpc>
            </a:pPr>
            <a:r>
              <a:rPr lang="en-US">
                <a:cs typeface="Calibri"/>
              </a:rPr>
              <a:t>Insight about the origins of the solar system </a:t>
            </a:r>
          </a:p>
          <a:p>
            <a:pPr>
              <a:lnSpc>
                <a:spcPct val="150000"/>
              </a:lnSpc>
            </a:pPr>
            <a:r>
              <a:rPr lang="en-US">
                <a:cs typeface="Calibri"/>
              </a:rPr>
              <a:t>Mining NEOs could give information about the composition of planets </a:t>
            </a:r>
          </a:p>
          <a:p>
            <a:pPr>
              <a:lnSpc>
                <a:spcPct val="150000"/>
              </a:lnSpc>
            </a:pPr>
            <a:r>
              <a:rPr lang="en-US">
                <a:cs typeface="Calibri"/>
              </a:rPr>
              <a:t>Mining NEOs could provide us with rich minerals</a:t>
            </a:r>
          </a:p>
        </p:txBody>
      </p:sp>
    </p:spTree>
    <p:extLst>
      <p:ext uri="{BB962C8B-B14F-4D97-AF65-F5344CB8AC3E}">
        <p14:creationId xmlns:p14="http://schemas.microsoft.com/office/powerpoint/2010/main" val="4066834774"/>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4">
            <a:extLst>
              <a:ext uri="{FF2B5EF4-FFF2-40B4-BE49-F238E27FC236}">
                <a16:creationId xmlns:a16="http://schemas.microsoft.com/office/drawing/2014/main" id="{59B023A2-7603-4951-9F12-3CBDE5E87810}"/>
              </a:ext>
            </a:extLst>
          </p:cNvPr>
          <p:cNvPicPr>
            <a:picLocks noChangeAspect="1"/>
          </p:cNvPicPr>
          <p:nvPr/>
        </p:nvPicPr>
        <p:blipFill rotWithShape="1">
          <a:blip r:embed="rId2">
            <a:alphaModFix amt="35000"/>
          </a:blip>
          <a:srcRect t="15094"/>
          <a:stretch/>
        </p:blipFill>
        <p:spPr>
          <a:xfrm>
            <a:off x="20" y="10"/>
            <a:ext cx="12191980" cy="6857990"/>
          </a:xfrm>
          <a:prstGeom prst="rect">
            <a:avLst/>
          </a:prstGeom>
        </p:spPr>
      </p:pic>
      <p:sp>
        <p:nvSpPr>
          <p:cNvPr id="3" name="Content Placeholder 2">
            <a:extLst>
              <a:ext uri="{FF2B5EF4-FFF2-40B4-BE49-F238E27FC236}">
                <a16:creationId xmlns:a16="http://schemas.microsoft.com/office/drawing/2014/main" id="{22C58216-0DBB-466E-8A2C-A967376477AD}"/>
              </a:ext>
            </a:extLst>
          </p:cNvPr>
          <p:cNvSpPr>
            <a:spLocks noGrp="1"/>
          </p:cNvSpPr>
          <p:nvPr>
            <p:ph idx="1"/>
          </p:nvPr>
        </p:nvSpPr>
        <p:spPr>
          <a:xfrm>
            <a:off x="3695700" y="1539875"/>
            <a:ext cx="4814208" cy="3779838"/>
          </a:xfrm>
        </p:spPr>
        <p:txBody>
          <a:bodyPr vert="horz" lIns="91440" tIns="45720" rIns="91440" bIns="45720" rtlCol="0" anchor="t">
            <a:normAutofit/>
          </a:bodyPr>
          <a:lstStyle/>
          <a:p>
            <a:pPr marL="0" indent="0" algn="ctr">
              <a:buNone/>
            </a:pPr>
            <a:r>
              <a:rPr lang="en-US" sz="6000">
                <a:cs typeface="Calibri"/>
              </a:rPr>
              <a:t>Thank you!</a:t>
            </a:r>
            <a:endParaRPr lang="en-US" sz="6000"/>
          </a:p>
          <a:p>
            <a:pPr marL="0" indent="0" algn="ctr">
              <a:buNone/>
            </a:pPr>
            <a:endParaRPr lang="en-US" sz="6000">
              <a:cs typeface="Calibri"/>
            </a:endParaRPr>
          </a:p>
          <a:p>
            <a:pPr marL="0" indent="0" algn="ctr">
              <a:buNone/>
            </a:pPr>
            <a:endParaRPr lang="en-US" sz="6000">
              <a:cs typeface="Calibri"/>
            </a:endParaRPr>
          </a:p>
          <a:p>
            <a:pPr marL="0" indent="0" algn="ctr">
              <a:buNone/>
            </a:pPr>
            <a:r>
              <a:rPr lang="en-US" sz="6000">
                <a:cs typeface="Calibri"/>
              </a:rPr>
              <a:t>- Romulus -</a:t>
            </a:r>
          </a:p>
        </p:txBody>
      </p:sp>
    </p:spTree>
    <p:extLst>
      <p:ext uri="{BB962C8B-B14F-4D97-AF65-F5344CB8AC3E}">
        <p14:creationId xmlns:p14="http://schemas.microsoft.com/office/powerpoint/2010/main" val="4147936023"/>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8</Slides>
  <Notes>4</Notes>
  <HiddenSlides>0</HiddenSlides>
  <ScaleCrop>false</ScaleCrop>
  <HeadingPairs>
    <vt:vector size="4" baseType="variant">
      <vt:variant>
        <vt:lpstr>Theme</vt:lpstr>
      </vt:variant>
      <vt:variant>
        <vt:i4>1</vt:i4>
      </vt:variant>
      <vt:variant>
        <vt:lpstr>Slide Titles</vt:lpstr>
      </vt:variant>
      <vt:variant>
        <vt:i4>8</vt:i4>
      </vt:variant>
    </vt:vector>
  </HeadingPairs>
  <TitlesOfParts>
    <vt:vector size="9" baseType="lpstr">
      <vt:lpstr>Office Theme</vt:lpstr>
      <vt:lpstr>Near Earth Object Analysis Rovers</vt:lpstr>
      <vt:lpstr>PowerPoint Presentation</vt:lpstr>
      <vt:lpstr>The Solution? Romulus!</vt:lpstr>
      <vt:lpstr>PowerPoint Presentation</vt:lpstr>
      <vt:lpstr>PowerPoint Presentation</vt:lpstr>
      <vt:lpstr>Introduction to Analysis of NEO Trajectories</vt:lpstr>
      <vt:lpstr>Impact and Why?</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revision>2</cp:revision>
  <dcterms:created xsi:type="dcterms:W3CDTF">2013-07-15T20:26:40Z</dcterms:created>
  <dcterms:modified xsi:type="dcterms:W3CDTF">2018-10-22T01:52:55Z</dcterms:modified>
</cp:coreProperties>
</file>